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8" r:id="rId5"/>
  </p:sldMasterIdLst>
  <p:notesMasterIdLst>
    <p:notesMasterId r:id="rId37"/>
  </p:notesMasterIdLst>
  <p:handoutMasterIdLst>
    <p:handoutMasterId r:id="rId38"/>
  </p:handoutMasterIdLst>
  <p:sldIdLst>
    <p:sldId id="292" r:id="rId6"/>
    <p:sldId id="309" r:id="rId7"/>
    <p:sldId id="310" r:id="rId8"/>
    <p:sldId id="291" r:id="rId9"/>
    <p:sldId id="311" r:id="rId10"/>
    <p:sldId id="312" r:id="rId11"/>
    <p:sldId id="314" r:id="rId12"/>
    <p:sldId id="315" r:id="rId13"/>
    <p:sldId id="316" r:id="rId14"/>
    <p:sldId id="317" r:id="rId15"/>
    <p:sldId id="321" r:id="rId16"/>
    <p:sldId id="318" r:id="rId17"/>
    <p:sldId id="319" r:id="rId18"/>
    <p:sldId id="322" r:id="rId19"/>
    <p:sldId id="323" r:id="rId20"/>
    <p:sldId id="295" r:id="rId21"/>
    <p:sldId id="313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93" r:id="rId3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04/11/2024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04/11/2024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1914F1-BD28-0A84-2B12-0B2F13F03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904" y="12154"/>
            <a:ext cx="5354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73318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7D9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3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894E21-4B2C-81A3-AB1A-DEB55CAE7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82" y="-1345"/>
            <a:ext cx="4833463" cy="68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2316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82352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00198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7073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6357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2129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917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2008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110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007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199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97578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85393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77274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81702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73549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1979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3819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04/11/2024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828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0335" y="186613"/>
            <a:ext cx="6158204" cy="4254758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IL RUOLO DEL CASE </a:t>
            </a:r>
            <a:r>
              <a:rPr lang="it-IT" sz="4000" dirty="0"/>
              <a:t>MANAGER NELL’ ACCESSIBILITÀ DEL PAZIENTE AL PERCORSO ED INTEGRAZIONE CON LA RETE DELLA MEDICINA TERRITORIALE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1543" y="5031014"/>
            <a:ext cx="4526280" cy="1279652"/>
          </a:xfrm>
        </p:spPr>
        <p:txBody>
          <a:bodyPr>
            <a:normAutofit fontScale="85000" lnSpcReduction="1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Inf. Cristina Porticati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Chirurgia bariatrica e metabolica AOUP pisana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C2DB67-3CDC-3B78-3DF7-D74D1EA782BC}"/>
              </a:ext>
            </a:extLst>
          </p:cNvPr>
          <p:cNvSpPr txBox="1"/>
          <p:nvPr/>
        </p:nvSpPr>
        <p:spPr>
          <a:xfrm>
            <a:off x="4643866" y="543956"/>
            <a:ext cx="385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UP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C22C18-5B60-08A1-C125-0CBDF6622E8A}"/>
              </a:ext>
            </a:extLst>
          </p:cNvPr>
          <p:cNvSpPr txBox="1"/>
          <p:nvPr/>
        </p:nvSpPr>
        <p:spPr>
          <a:xfrm>
            <a:off x="4981356" y="1852923"/>
            <a:ext cx="6643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PROMUOVE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POTENZIAMENTO DEGLI SPAZI AMBULATORIALI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CONFRONTA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L’ANDAMENTO FOLLOW UP CON PROGRAMMAZIONE MENSILE DELLE VISITE DI CONTROLLO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ATTIVITA’ PROGRAMMATA DA CUP AZIENDALI </a:t>
            </a:r>
          </a:p>
        </p:txBody>
      </p:sp>
      <p:pic>
        <p:nvPicPr>
          <p:cNvPr id="5" name="Immagine 4" descr="Immagine che contiene testo, Animazione, Cartoni animati, clipart&#10;&#10;Descrizione generata automaticamente">
            <a:extLst>
              <a:ext uri="{FF2B5EF4-FFF2-40B4-BE49-F238E27FC236}">
                <a16:creationId xmlns:a16="http://schemas.microsoft.com/office/drawing/2014/main" id="{164FA8DB-17F5-CC8B-31D7-2DB33220B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3" y="2286000"/>
            <a:ext cx="3278627" cy="25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Viso umano, illustrazione, sorriso, cartone animato&#10;&#10;Descrizione generata automaticamente">
            <a:extLst>
              <a:ext uri="{FF2B5EF4-FFF2-40B4-BE49-F238E27FC236}">
                <a16:creationId xmlns:a16="http://schemas.microsoft.com/office/drawing/2014/main" id="{211114D2-7608-CF1D-98FE-994A8E1BE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08" y="1716834"/>
            <a:ext cx="2301552" cy="26157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910DF1-F0AC-8424-AE72-C44AE8721D23}"/>
              </a:ext>
            </a:extLst>
          </p:cNvPr>
          <p:cNvSpPr txBox="1"/>
          <p:nvPr/>
        </p:nvSpPr>
        <p:spPr>
          <a:xfrm>
            <a:off x="774440" y="953831"/>
            <a:ext cx="82855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CASE MANAGER HA RUOLO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ORGANIZZATIVO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COMUNICATIVO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EDUCATIVO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3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A5BB70-77C4-3100-099B-2FA7F5309C1C}"/>
              </a:ext>
            </a:extLst>
          </p:cNvPr>
          <p:cNvSpPr txBox="1"/>
          <p:nvPr/>
        </p:nvSpPr>
        <p:spPr>
          <a:xfrm>
            <a:off x="1618696" y="647105"/>
            <a:ext cx="8618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MANAGER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consegna al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paziente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lettera di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dimissione infermieristica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dove sono descritte norme comportamentali da eseguire e gli obbiettivi a lungo termine: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UP</a:t>
            </a:r>
          </a:p>
        </p:txBody>
      </p:sp>
      <p:pic>
        <p:nvPicPr>
          <p:cNvPr id="3074" name="Picture 2" descr="La relazione di dimissione del paziente dal reparto">
            <a:extLst>
              <a:ext uri="{FF2B5EF4-FFF2-40B4-BE49-F238E27FC236}">
                <a16:creationId xmlns:a16="http://schemas.microsoft.com/office/drawing/2014/main" id="{A054920D-97FB-78B2-6F1B-5B2CF05D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34" y="3769567"/>
            <a:ext cx="2050304" cy="26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1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A1F81F-369E-EF97-D0B6-D87B1FFA3A77}"/>
              </a:ext>
            </a:extLst>
          </p:cNvPr>
          <p:cNvSpPr txBox="1"/>
          <p:nvPr/>
        </p:nvSpPr>
        <p:spPr>
          <a:xfrm>
            <a:off x="1595534" y="289249"/>
            <a:ext cx="961053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MANAGER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istruisce il paziente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sull’importanza dei follow up: si esegue con il team a scadenza programmata: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– 3 – 6 - 12 mesi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volta all’anno per 5 anni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paziente che aderisce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follow up è un paziente con maggiore indice di successo</a:t>
            </a:r>
          </a:p>
        </p:txBody>
      </p:sp>
    </p:spTree>
    <p:extLst>
      <p:ext uri="{BB962C8B-B14F-4D97-AF65-F5344CB8AC3E}">
        <p14:creationId xmlns:p14="http://schemas.microsoft.com/office/powerpoint/2010/main" val="209597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115C6A-DC86-CB80-E52E-4E9CE27585A0}"/>
              </a:ext>
            </a:extLst>
          </p:cNvPr>
          <p:cNvSpPr txBox="1"/>
          <p:nvPr/>
        </p:nvSpPr>
        <p:spPr>
          <a:xfrm>
            <a:off x="1082351" y="438539"/>
            <a:ext cx="9834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L’INTERVENTO CHIRURGICO NON E’ UNA BACCHETTA MAGICA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 VUOLE IMPEGNO, DETERMINAZIONE PER RINASCERE E RIPRENDERE IN MANO LA PROPRIA VITA , UNA VITA SU MISURA NON E’ UNA VITA A META’</a:t>
            </a:r>
          </a:p>
        </p:txBody>
      </p:sp>
      <p:pic>
        <p:nvPicPr>
          <p:cNvPr id="8" name="Immagine 7" descr="Immagine che contiene disegno, illustrazione, clipart, Cartoni animati&#10;&#10;Descrizione generata automaticamente">
            <a:extLst>
              <a:ext uri="{FF2B5EF4-FFF2-40B4-BE49-F238E27FC236}">
                <a16:creationId xmlns:a16="http://schemas.microsoft.com/office/drawing/2014/main" id="{49D0185A-5FA6-C0A8-B319-50C4FB08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51" y="3118409"/>
            <a:ext cx="2894141" cy="29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130" y="2985796"/>
            <a:ext cx="2327988" cy="1093976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21749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86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D30F8-C174-20CC-EB4E-FA618E110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61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637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8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961389-95D3-24E7-0FEB-B05E5FC2A704}"/>
              </a:ext>
            </a:extLst>
          </p:cNvPr>
          <p:cNvSpPr txBox="1"/>
          <p:nvPr/>
        </p:nvSpPr>
        <p:spPr>
          <a:xfrm>
            <a:off x="477847" y="751523"/>
            <a:ext cx="11402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sistemi di assistenza sono progettati per soddisfare le esigenze individuali della popolazione dei pazienti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F49E62-7858-AB52-DED6-A766B4F64280}"/>
              </a:ext>
            </a:extLst>
          </p:cNvPr>
          <p:cNvSpPr txBox="1"/>
          <p:nvPr/>
        </p:nvSpPr>
        <p:spPr>
          <a:xfrm>
            <a:off x="3013788" y="2802291"/>
            <a:ext cx="903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ruolo del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MAN</a:t>
            </a:r>
            <a:r>
              <a:rPr lang="it-IT" sz="3600" b="1" dirty="0">
                <a:solidFill>
                  <a:srgbClr val="FF0000"/>
                </a:solidFill>
                <a:latin typeface="Calibri"/>
              </a:rPr>
              <a:t>A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solidFill>
                <a:srgbClr val="FF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consiste nel gestire l’interfaccia tra il paziente e il sistema di cura e soddisfare le esigenze di entrambi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FAD08C-05EE-808A-9A02-955CA8F00D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64" y="2636196"/>
            <a:ext cx="2669564" cy="28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0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63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701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39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11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93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0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30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969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392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4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609E6D-1EB2-C035-B8EF-B34F188CA923}"/>
              </a:ext>
            </a:extLst>
          </p:cNvPr>
          <p:cNvSpPr txBox="1"/>
          <p:nvPr/>
        </p:nvSpPr>
        <p:spPr>
          <a:xfrm>
            <a:off x="3521414" y="26625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CASE MANAGER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F77984-0015-B203-788F-0E3D51F340CE}"/>
              </a:ext>
            </a:extLst>
          </p:cNvPr>
          <p:cNvSpPr txBox="1"/>
          <p:nvPr/>
        </p:nvSpPr>
        <p:spPr>
          <a:xfrm>
            <a:off x="2883158" y="1160665"/>
            <a:ext cx="894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FORNISCE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competenze per lo sviluppo di servizi assistenziali nei molteplici luoghi di cura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202A72-23F3-FD17-1BAC-27D9FB2E3D4F}"/>
              </a:ext>
            </a:extLst>
          </p:cNvPr>
          <p:cNvSpPr txBox="1"/>
          <p:nvPr/>
        </p:nvSpPr>
        <p:spPr>
          <a:xfrm>
            <a:off x="494522" y="3126798"/>
            <a:ext cx="7931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GESTISCE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pazienti utilizzando servizi di assistenza più appropriati per ottenere i risultati desiderati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8182F-87AA-C908-B96E-E400D2E58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" y="1160665"/>
            <a:ext cx="2819400" cy="1628775"/>
          </a:xfrm>
          <a:prstGeom prst="rect">
            <a:avLst/>
          </a:prstGeom>
        </p:spPr>
      </p:pic>
      <p:pic>
        <p:nvPicPr>
          <p:cNvPr id="9" name="Immagine 8" descr="Immagine che contiene testo, Animazione, Cartoni animati, clipart&#10;&#10;Descrizione generata automaticamente">
            <a:extLst>
              <a:ext uri="{FF2B5EF4-FFF2-40B4-BE49-F238E27FC236}">
                <a16:creationId xmlns:a16="http://schemas.microsoft.com/office/drawing/2014/main" id="{E2BAD838-5202-3667-997D-DB9F37017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49" y="3222843"/>
            <a:ext cx="2819400" cy="1685925"/>
          </a:xfrm>
          <a:prstGeom prst="rect">
            <a:avLst/>
          </a:prstGeom>
        </p:spPr>
      </p:pic>
      <p:pic>
        <p:nvPicPr>
          <p:cNvPr id="11" name="Immagine 10" descr="Immagine che contiene disegno, Elementi grafici, grafica, arte&#10;&#10;Descrizione generata automaticamente">
            <a:extLst>
              <a:ext uri="{FF2B5EF4-FFF2-40B4-BE49-F238E27FC236}">
                <a16:creationId xmlns:a16="http://schemas.microsoft.com/office/drawing/2014/main" id="{03EE949E-0149-EBEA-C67D-E64DC88D9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15" y="4908768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26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9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49F64F-BF66-F5FC-0519-3A9CE9049774}"/>
              </a:ext>
            </a:extLst>
          </p:cNvPr>
          <p:cNvSpPr txBox="1"/>
          <p:nvPr/>
        </p:nvSpPr>
        <p:spPr>
          <a:xfrm>
            <a:off x="345233" y="279918"/>
            <a:ext cx="116446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PUNTO DI PARTENZA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FF0000"/>
                </a:solidFill>
              </a:rPr>
              <a:t>IL PAZIENTE</a:t>
            </a:r>
            <a:r>
              <a:rPr lang="it-IT" sz="2400" dirty="0">
                <a:solidFill>
                  <a:srgbClr val="FF0000"/>
                </a:solidFill>
              </a:rPr>
              <a:t>:</a:t>
            </a:r>
            <a:r>
              <a:rPr lang="it-IT" sz="2400" dirty="0"/>
              <a:t>	</a:t>
            </a:r>
          </a:p>
          <a:p>
            <a:r>
              <a:rPr lang="it-IT" sz="2400" dirty="0"/>
              <a:t>		COSA SA?</a:t>
            </a:r>
          </a:p>
          <a:p>
            <a:r>
              <a:rPr lang="it-IT" sz="2400" dirty="0"/>
              <a:t> 			COSA FA? </a:t>
            </a:r>
          </a:p>
          <a:p>
            <a:r>
              <a:rPr lang="it-IT" sz="2400" dirty="0"/>
              <a:t>				CHE PROGETTI HA? </a:t>
            </a:r>
          </a:p>
          <a:p>
            <a:r>
              <a:rPr lang="it-IT" sz="2400" dirty="0"/>
              <a:t>						QUALI SONO I SUOI LIMITI?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CASE MANAGER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 linguaggio chiaro e semplice,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				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 FORMAZIONE E DA INFORMAZIONI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COMUNICAZIONE EMPATICA PRIVA DI GIUDIZI E DISTORSIONI</a:t>
            </a:r>
          </a:p>
          <a:p>
            <a:endParaRPr lang="it-IT" sz="2400" dirty="0"/>
          </a:p>
          <a:p>
            <a:r>
              <a:rPr lang="it-IT" dirty="0"/>
              <a:t>		</a:t>
            </a:r>
          </a:p>
        </p:txBody>
      </p:sp>
      <p:pic>
        <p:nvPicPr>
          <p:cNvPr id="1028" name="Picture 4" descr="Uomo in sovrappeso depresso con fumetti">
            <a:extLst>
              <a:ext uri="{FF2B5EF4-FFF2-40B4-BE49-F238E27FC236}">
                <a16:creationId xmlns:a16="http://schemas.microsoft.com/office/drawing/2014/main" id="{E4550770-B454-F94A-B7BE-1C043FEE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587" y="637994"/>
            <a:ext cx="2701250" cy="41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rse Case Manager Craft Design">
            <a:extLst>
              <a:ext uri="{FF2B5EF4-FFF2-40B4-BE49-F238E27FC236}">
                <a16:creationId xmlns:a16="http://schemas.microsoft.com/office/drawing/2014/main" id="{16735224-8655-8186-E0F7-E082E10E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3" y="3998067"/>
            <a:ext cx="3631255" cy="24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923E32-98C7-9867-0443-5B5A71EEAA58}"/>
              </a:ext>
            </a:extLst>
          </p:cNvPr>
          <p:cNvSpPr txBox="1"/>
          <p:nvPr/>
        </p:nvSpPr>
        <p:spPr>
          <a:xfrm>
            <a:off x="4127241" y="354564"/>
            <a:ext cx="393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MANAGER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7F5B04-6A0B-1EBA-55A0-3FD38C752CF9}"/>
              </a:ext>
            </a:extLst>
          </p:cNvPr>
          <p:cNvSpPr txBox="1"/>
          <p:nvPr/>
        </p:nvSpPr>
        <p:spPr>
          <a:xfrm>
            <a:off x="7688424" y="2106908"/>
            <a:ext cx="4257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multidisciplinare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Multidimensionale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Forte sinergia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 gli attori del percorso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Centralità del paziente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Miglioramento degli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outcomes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C6AE2E-8AFA-D3DA-416C-86B06366B069}"/>
              </a:ext>
            </a:extLst>
          </p:cNvPr>
          <p:cNvSpPr txBox="1"/>
          <p:nvPr/>
        </p:nvSpPr>
        <p:spPr>
          <a:xfrm>
            <a:off x="620681" y="2690746"/>
            <a:ext cx="321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MANAGER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449F7-76B2-645E-03FD-FFE140172958}"/>
              </a:ext>
            </a:extLst>
          </p:cNvPr>
          <p:cNvSpPr txBox="1"/>
          <p:nvPr/>
        </p:nvSpPr>
        <p:spPr>
          <a:xfrm>
            <a:off x="396357" y="4055141"/>
            <a:ext cx="3153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MULTIDISCIPLINARE</a:t>
            </a:r>
          </a:p>
        </p:txBody>
      </p:sp>
      <p:pic>
        <p:nvPicPr>
          <p:cNvPr id="9" name="Immagine 8" descr="Immagine che contiene Viso umano, illustrazione, sorriso, cartone animato&#10;&#10;Descrizione generata automaticamente">
            <a:extLst>
              <a:ext uri="{FF2B5EF4-FFF2-40B4-BE49-F238E27FC236}">
                <a16:creationId xmlns:a16="http://schemas.microsoft.com/office/drawing/2014/main" id="{C79BC35A-81CD-5E68-11D7-2A998A80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6" y="354564"/>
            <a:ext cx="2133600" cy="2143125"/>
          </a:xfrm>
          <a:prstGeom prst="rect">
            <a:avLst/>
          </a:prstGeom>
        </p:spPr>
      </p:pic>
      <p:pic>
        <p:nvPicPr>
          <p:cNvPr id="11" name="Immagine 10" descr="Immagine che contiene vestiti, cartone animato&#10;&#10;Descrizione generata automaticamente">
            <a:extLst>
              <a:ext uri="{FF2B5EF4-FFF2-40B4-BE49-F238E27FC236}">
                <a16:creationId xmlns:a16="http://schemas.microsoft.com/office/drawing/2014/main" id="{8BC56956-13FE-EFA2-88DD-C31B92A93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1" y="5195279"/>
            <a:ext cx="2419350" cy="1426294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88573BDC-020E-B846-7B08-4D49B0979010}"/>
              </a:ext>
            </a:extLst>
          </p:cNvPr>
          <p:cNvSpPr/>
          <p:nvPr/>
        </p:nvSpPr>
        <p:spPr>
          <a:xfrm>
            <a:off x="3816220" y="3291402"/>
            <a:ext cx="3704253" cy="10473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4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izzo, disegno, Arte bambini, clipart&#10;&#10;Descrizione generata automaticamente">
            <a:extLst>
              <a:ext uri="{FF2B5EF4-FFF2-40B4-BE49-F238E27FC236}">
                <a16:creationId xmlns:a16="http://schemas.microsoft.com/office/drawing/2014/main" id="{4C7CC32A-C2FB-1348-14B4-A4053EE7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26" y="355712"/>
            <a:ext cx="1747972" cy="1704975"/>
          </a:xfrm>
          <a:prstGeom prst="rect">
            <a:avLst/>
          </a:prstGeom>
        </p:spPr>
      </p:pic>
      <p:pic>
        <p:nvPicPr>
          <p:cNvPr id="7" name="Immagine 6" descr="Immagine che contiene disegno, clipart, Cartoni animati, illustrazione&#10;&#10;Descrizione generata automaticamente">
            <a:extLst>
              <a:ext uri="{FF2B5EF4-FFF2-40B4-BE49-F238E27FC236}">
                <a16:creationId xmlns:a16="http://schemas.microsoft.com/office/drawing/2014/main" id="{B5EE670B-8D13-5590-4345-719213589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36" y="3135572"/>
            <a:ext cx="2171894" cy="1695450"/>
          </a:xfrm>
          <a:prstGeom prst="rect">
            <a:avLst/>
          </a:prstGeom>
        </p:spPr>
      </p:pic>
      <p:pic>
        <p:nvPicPr>
          <p:cNvPr id="9" name="Immagine 8" descr="Immagine che contiene disegno, clipart, illustrazione, schizzo&#10;&#10;Descrizione generata automaticamente">
            <a:extLst>
              <a:ext uri="{FF2B5EF4-FFF2-40B4-BE49-F238E27FC236}">
                <a16:creationId xmlns:a16="http://schemas.microsoft.com/office/drawing/2014/main" id="{E32475B9-9B47-9E34-01EF-4E0FE4867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26" y="184488"/>
            <a:ext cx="2466975" cy="1847850"/>
          </a:xfrm>
          <a:prstGeom prst="rect">
            <a:avLst/>
          </a:prstGeom>
        </p:spPr>
      </p:pic>
      <p:pic>
        <p:nvPicPr>
          <p:cNvPr id="13" name="Immagine 12" descr="Immagine che contiene testo, vestiti, illustrazione, cartone animato&#10;&#10;Descrizione generata automaticamente">
            <a:extLst>
              <a:ext uri="{FF2B5EF4-FFF2-40B4-BE49-F238E27FC236}">
                <a16:creationId xmlns:a16="http://schemas.microsoft.com/office/drawing/2014/main" id="{82F63187-B21F-B4FD-2BF8-CEEB6CD4C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35" y="4831022"/>
            <a:ext cx="2505075" cy="1828800"/>
          </a:xfrm>
          <a:prstGeom prst="rect">
            <a:avLst/>
          </a:prstGeom>
        </p:spPr>
      </p:pic>
      <p:pic>
        <p:nvPicPr>
          <p:cNvPr id="15" name="Immagine 14" descr="Immagine che contiene disegno, Cartoni animati, clipart, illustrazione&#10;&#10;Descrizione generata automaticamente">
            <a:extLst>
              <a:ext uri="{FF2B5EF4-FFF2-40B4-BE49-F238E27FC236}">
                <a16:creationId xmlns:a16="http://schemas.microsoft.com/office/drawing/2014/main" id="{ABBED797-CB66-E63A-FE3C-86E663A986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26" y="2822510"/>
            <a:ext cx="2705100" cy="1695450"/>
          </a:xfrm>
          <a:prstGeom prst="rect">
            <a:avLst/>
          </a:prstGeom>
        </p:spPr>
      </p:pic>
      <p:pic>
        <p:nvPicPr>
          <p:cNvPr id="19" name="Immagine 18" descr="Immagine che contiene vestiti, Animazione, ragazzo, cartone animato&#10;&#10;Descrizione generata automaticamente">
            <a:extLst>
              <a:ext uri="{FF2B5EF4-FFF2-40B4-BE49-F238E27FC236}">
                <a16:creationId xmlns:a16="http://schemas.microsoft.com/office/drawing/2014/main" id="{516016EC-5056-90F3-B00E-2B8B9BE4F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70" y="184488"/>
            <a:ext cx="2686050" cy="1704975"/>
          </a:xfrm>
          <a:prstGeom prst="rect">
            <a:avLst/>
          </a:prstGeom>
        </p:spPr>
      </p:pic>
      <p:pic>
        <p:nvPicPr>
          <p:cNvPr id="21" name="Immagine 20" descr="Immagine che contiene Viso umano, cartone animato, copricapo, disegno&#10;&#10;Descrizione generata automaticamente">
            <a:extLst>
              <a:ext uri="{FF2B5EF4-FFF2-40B4-BE49-F238E27FC236}">
                <a16:creationId xmlns:a16="http://schemas.microsoft.com/office/drawing/2014/main" id="{57ADAEB0-D866-8998-7971-5F75276E8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89" y="2257342"/>
            <a:ext cx="2838964" cy="220580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C5E787A-3728-4732-DF53-E701F84FE0D5}"/>
              </a:ext>
            </a:extLst>
          </p:cNvPr>
          <p:cNvSpPr txBox="1"/>
          <p:nvPr/>
        </p:nvSpPr>
        <p:spPr>
          <a:xfrm>
            <a:off x="6096000" y="5309118"/>
            <a:ext cx="552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MULTIDISCIPLINARE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8D2607-6488-70C4-AFDF-4B3A6A00DEB8}"/>
              </a:ext>
            </a:extLst>
          </p:cNvPr>
          <p:cNvSpPr txBox="1"/>
          <p:nvPr/>
        </p:nvSpPr>
        <p:spPr>
          <a:xfrm>
            <a:off x="912936" y="2257342"/>
            <a:ext cx="206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ANESTESISTA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1C8F1A-3A32-C953-D6FA-3173914163B0}"/>
              </a:ext>
            </a:extLst>
          </p:cNvPr>
          <p:cNvSpPr txBox="1"/>
          <p:nvPr/>
        </p:nvSpPr>
        <p:spPr>
          <a:xfrm>
            <a:off x="4211070" y="2060687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PSICHIATRA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1E8FC6-2983-FBE8-342E-00E308EF4E48}"/>
              </a:ext>
            </a:extLst>
          </p:cNvPr>
          <p:cNvSpPr txBox="1"/>
          <p:nvPr/>
        </p:nvSpPr>
        <p:spPr>
          <a:xfrm>
            <a:off x="8912326" y="2183363"/>
            <a:ext cx="246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NUTRIZIONISTA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0D6902-DEDF-A786-F875-467FA14BD0FB}"/>
              </a:ext>
            </a:extLst>
          </p:cNvPr>
          <p:cNvSpPr txBox="1"/>
          <p:nvPr/>
        </p:nvSpPr>
        <p:spPr>
          <a:xfrm>
            <a:off x="912936" y="5047861"/>
            <a:ext cx="217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CHIRURGO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AB9993-8540-DE34-9C7D-895B6F9402A2}"/>
              </a:ext>
            </a:extLst>
          </p:cNvPr>
          <p:cNvSpPr txBox="1"/>
          <p:nvPr/>
        </p:nvSpPr>
        <p:spPr>
          <a:xfrm>
            <a:off x="3706724" y="4553553"/>
            <a:ext cx="294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CASE MANAGER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0756D01-4C86-3F36-F2DC-7B71DE5A8DCD}"/>
              </a:ext>
            </a:extLst>
          </p:cNvPr>
          <p:cNvSpPr txBox="1"/>
          <p:nvPr/>
        </p:nvSpPr>
        <p:spPr>
          <a:xfrm>
            <a:off x="8912326" y="4670360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PSICOLOGO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A383066-CCE6-4B16-9BBD-4825D5043981}"/>
              </a:ext>
            </a:extLst>
          </p:cNvPr>
          <p:cNvSpPr txBox="1"/>
          <p:nvPr/>
        </p:nvSpPr>
        <p:spPr>
          <a:xfrm>
            <a:off x="4640510" y="6204857"/>
            <a:ext cx="291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ENDOCRINOLOGO</a:t>
            </a:r>
          </a:p>
        </p:txBody>
      </p:sp>
    </p:spTree>
    <p:extLst>
      <p:ext uri="{BB962C8B-B14F-4D97-AF65-F5344CB8AC3E}">
        <p14:creationId xmlns:p14="http://schemas.microsoft.com/office/powerpoint/2010/main" val="334835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B089D0-01E3-3E7F-D832-8A5E11FABF8E}"/>
              </a:ext>
            </a:extLst>
          </p:cNvPr>
          <p:cNvSpPr txBox="1"/>
          <p:nvPr/>
        </p:nvSpPr>
        <p:spPr>
          <a:xfrm>
            <a:off x="3764604" y="252919"/>
            <a:ext cx="543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PERCORSO BARIATRICO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C3D713-9F78-6D46-25C3-F21DAA018845}"/>
              </a:ext>
            </a:extLst>
          </p:cNvPr>
          <p:cNvSpPr txBox="1"/>
          <p:nvPr/>
        </p:nvSpPr>
        <p:spPr>
          <a:xfrm>
            <a:off x="746449" y="1987421"/>
            <a:ext cx="333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D3FF36-6CC2-FCB8-8042-1A5BA85AE9B6}"/>
              </a:ext>
            </a:extLst>
          </p:cNvPr>
          <p:cNvSpPr txBox="1"/>
          <p:nvPr/>
        </p:nvSpPr>
        <p:spPr>
          <a:xfrm>
            <a:off x="2563634" y="3136612"/>
            <a:ext cx="333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16C1F5-2ED1-76B3-F9EA-F9B71CD43EC9}"/>
              </a:ext>
            </a:extLst>
          </p:cNvPr>
          <p:cNvSpPr txBox="1"/>
          <p:nvPr/>
        </p:nvSpPr>
        <p:spPr>
          <a:xfrm>
            <a:off x="4590661" y="4562669"/>
            <a:ext cx="333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UP</a:t>
            </a:r>
          </a:p>
        </p:txBody>
      </p:sp>
      <p:pic>
        <p:nvPicPr>
          <p:cNvPr id="2056" name="Picture 8" descr="Traccia Di Orma Traccia Di Camminata Della Neve Del Passo Strada Del  Sentiero Per Pedoni Via Nell'illustrazione Di Vettore Isolat Illustrazione  Vettoriale - Illustrazione di perno, orma: 138428588">
            <a:extLst>
              <a:ext uri="{FF2B5EF4-FFF2-40B4-BE49-F238E27FC236}">
                <a16:creationId xmlns:a16="http://schemas.microsoft.com/office/drawing/2014/main" id="{18207D12-6313-B4DC-FE21-4A355BCE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57" y="1408922"/>
            <a:ext cx="3144417" cy="42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4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E1FCB7-2ACA-2FFB-9FC0-0091DF27D089}"/>
              </a:ext>
            </a:extLst>
          </p:cNvPr>
          <p:cNvSpPr txBox="1"/>
          <p:nvPr/>
        </p:nvSpPr>
        <p:spPr>
          <a:xfrm>
            <a:off x="4299856" y="407600"/>
            <a:ext cx="437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2D92CE-9072-5777-FDC7-D1CD1C4B18E7}"/>
              </a:ext>
            </a:extLst>
          </p:cNvPr>
          <p:cNvSpPr txBox="1"/>
          <p:nvPr/>
        </p:nvSpPr>
        <p:spPr>
          <a:xfrm>
            <a:off x="3191069" y="1418252"/>
            <a:ext cx="81922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CONDIVIDERE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 CALENDARIO DI RIUNIONI MULTIDISCIPLINARI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MATERIALI E PRESIDI </a:t>
            </a:r>
            <a:r>
              <a:rPr lang="it-IT" sz="2400" dirty="0">
                <a:solidFill>
                  <a:prstClr val="black"/>
                </a:solidFill>
              </a:rPr>
              <a:t> MATERIALE INFORMATIVO E BROCHURE AZIENDALI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COMUNICAZIONE PER RISPOSTE AUTOMATICHE DA UTILIZZARE CON EMAIL DEDICATE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OVE POSSIBILE SPAZI AMBULATORIALI E CANALI DI PRENOTAZIONE</a:t>
            </a:r>
          </a:p>
        </p:txBody>
      </p:sp>
      <p:pic>
        <p:nvPicPr>
          <p:cNvPr id="5" name="Immagine 4" descr="Immagine che contiene illustrazione&#10;&#10;Descrizione generata automaticamente con attendibilità bassa">
            <a:extLst>
              <a:ext uri="{FF2B5EF4-FFF2-40B4-BE49-F238E27FC236}">
                <a16:creationId xmlns:a16="http://schemas.microsoft.com/office/drawing/2014/main" id="{C9682B7D-C449-0300-DA9B-A93EFF5D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12" y="4322601"/>
            <a:ext cx="1895475" cy="2409825"/>
          </a:xfrm>
          <a:prstGeom prst="rect">
            <a:avLst/>
          </a:prstGeom>
        </p:spPr>
      </p:pic>
      <p:pic>
        <p:nvPicPr>
          <p:cNvPr id="7" name="Immagine 6" descr="Immagine che contiene schizzo, disegno, arte, illustrazione&#10;&#10;Descrizione generata automaticamente">
            <a:extLst>
              <a:ext uri="{FF2B5EF4-FFF2-40B4-BE49-F238E27FC236}">
                <a16:creationId xmlns:a16="http://schemas.microsoft.com/office/drawing/2014/main" id="{CF7E7296-CD4D-842C-4513-42C280D09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" y="10539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A37F02-18ED-36F8-14AE-8D14F682F0F8}"/>
              </a:ext>
            </a:extLst>
          </p:cNvPr>
          <p:cNvSpPr txBox="1"/>
          <p:nvPr/>
        </p:nvSpPr>
        <p:spPr>
          <a:xfrm>
            <a:off x="939811" y="835388"/>
            <a:ext cx="347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46F029-7A2B-6EF2-B949-D5AC6B3C098A}"/>
              </a:ext>
            </a:extLst>
          </p:cNvPr>
          <p:cNvSpPr txBox="1"/>
          <p:nvPr/>
        </p:nvSpPr>
        <p:spPr>
          <a:xfrm>
            <a:off x="4934702" y="553881"/>
            <a:ext cx="69618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AGGIORNA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MERITO AGLI SPAZI DI SALA OPERATORIA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COMUNICA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PROGRAMMAZIONE DEGLI INGRESSI ANTICIPANDO MODALITA’ DI RICOVERO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U.O. DI DEGENZA PER QUALUNQUE CAMBIAMENTO RELATIVO ALLE VARIAZIONI DI LISTA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CASI MANTENENDO INDICATORI DI PRIORITA’ CONCORDATI CON IL TEAM CHIRURGICO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TRACCIA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FASI DI PERCORSO DI PREPARAZIONE SU MODULISTICA ISTITUZIONALE UTILIZZANDO STRUMENTI AZIENDALI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magine 4" descr="Immagine che contiene design&#10;&#10;Descrizione generata automaticamente">
            <a:extLst>
              <a:ext uri="{FF2B5EF4-FFF2-40B4-BE49-F238E27FC236}">
                <a16:creationId xmlns:a16="http://schemas.microsoft.com/office/drawing/2014/main" id="{407D8FCE-686E-7ADA-6EA8-5F10E0B43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5" y="2081719"/>
            <a:ext cx="3939702" cy="25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460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1_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167</TotalTime>
  <Words>448</Words>
  <Application>Microsoft Office PowerPoint</Application>
  <PresentationFormat>Widescreen</PresentationFormat>
  <Paragraphs>102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Calibri</vt:lpstr>
      <vt:lpstr>Wingdings</vt:lpstr>
      <vt:lpstr>RetrospectVTI</vt:lpstr>
      <vt:lpstr>1_RetrospectVTI</vt:lpstr>
      <vt:lpstr>IL RUOLO DEL CASE MANAGER NELL’ ACCESSIBILITÀ DEL PAZIENTE AL PERCORSO ED INTEGRAZIONE CON LA RETE DELLA MEDICINA TERRITORIALE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cristina porticati</cp:lastModifiedBy>
  <cp:revision>54</cp:revision>
  <dcterms:created xsi:type="dcterms:W3CDTF">2022-02-27T17:36:31Z</dcterms:created>
  <dcterms:modified xsi:type="dcterms:W3CDTF">2024-11-04T18:27:12Z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